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4"/>
  </p:notesMasterIdLst>
  <p:sldIdLst>
    <p:sldId id="267" r:id="rId2"/>
    <p:sldId id="283" r:id="rId3"/>
    <p:sldId id="272" r:id="rId4"/>
    <p:sldId id="286" r:id="rId5"/>
    <p:sldId id="303" r:id="rId6"/>
    <p:sldId id="273" r:id="rId7"/>
    <p:sldId id="269" r:id="rId8"/>
    <p:sldId id="298" r:id="rId9"/>
    <p:sldId id="275" r:id="rId10"/>
    <p:sldId id="304" r:id="rId11"/>
    <p:sldId id="285" r:id="rId12"/>
    <p:sldId id="260" r:id="rId13"/>
    <p:sldId id="289" r:id="rId14"/>
    <p:sldId id="290" r:id="rId15"/>
    <p:sldId id="301" r:id="rId16"/>
    <p:sldId id="292" r:id="rId17"/>
    <p:sldId id="295" r:id="rId18"/>
    <p:sldId id="293" r:id="rId19"/>
    <p:sldId id="296" r:id="rId20"/>
    <p:sldId id="280" r:id="rId21"/>
    <p:sldId id="302" r:id="rId22"/>
    <p:sldId id="25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D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AA6A3-06FC-4DE6-8B24-CA2E5D3D419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FCC06-974A-4669-9D08-AD68A322F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91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30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95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6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19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b66d0fa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b66d0fa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014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5FEC-ECD5-C29D-68BE-01AC109A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8A2B-F635-6FF1-ACB9-E99A90871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AC8B6-5237-66D7-6343-E2F5B8C5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1316-42A0-4DC0-8B48-28E87E69A0A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EFF05-2892-1D6D-4E36-767AC5E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80AB9-BA92-8865-181C-94E2A1C0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1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2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41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6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48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600" cy="3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2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5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2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4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2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2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2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F06FD7EC-7E07-4DC5-A559-0C130DF3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213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microsoft.com/office/2007/relationships/hdphoto" Target="../media/hdphoto3.wdp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3;p14">
            <a:extLst>
              <a:ext uri="{FF2B5EF4-FFF2-40B4-BE49-F238E27FC236}">
                <a16:creationId xmlns:a16="http://schemas.microsoft.com/office/drawing/2014/main" id="{D74EB8A3-DEA6-4510-6D55-9AE8F395BACD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6572"/>
            <a:ext cx="12191999" cy="61914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6295E2B3-D6B9-FA65-B4C6-57E36035D3A5}"/>
              </a:ext>
            </a:extLst>
          </p:cNvPr>
          <p:cNvSpPr/>
          <p:nvPr/>
        </p:nvSpPr>
        <p:spPr>
          <a:xfrm>
            <a:off x="677091" y="-69273"/>
            <a:ext cx="6708449" cy="6858000"/>
          </a:xfrm>
          <a:prstGeom prst="parallelogram">
            <a:avLst>
              <a:gd name="adj" fmla="val 17611"/>
            </a:avLst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19F066-A26E-BC30-B680-B538C4C6E418}"/>
              </a:ext>
            </a:extLst>
          </p:cNvPr>
          <p:cNvSpPr/>
          <p:nvPr/>
        </p:nvSpPr>
        <p:spPr>
          <a:xfrm>
            <a:off x="0" y="0"/>
            <a:ext cx="6455004" cy="6858000"/>
          </a:xfrm>
          <a:custGeom>
            <a:avLst/>
            <a:gdLst>
              <a:gd name="connsiteX0" fmla="*/ 927980 w 6455004"/>
              <a:gd name="connsiteY0" fmla="*/ 0 h 6858000"/>
              <a:gd name="connsiteX1" fmla="*/ 6455004 w 6455004"/>
              <a:gd name="connsiteY1" fmla="*/ 0 h 6858000"/>
              <a:gd name="connsiteX2" fmla="*/ 5273579 w 6455004"/>
              <a:gd name="connsiteY2" fmla="*/ 6858000 h 6858000"/>
              <a:gd name="connsiteX3" fmla="*/ 0 w 6455004"/>
              <a:gd name="connsiteY3" fmla="*/ 6858000 h 6858000"/>
              <a:gd name="connsiteX4" fmla="*/ 0 w 6455004"/>
              <a:gd name="connsiteY4" fmla="*/ 5386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004" h="6858000">
                <a:moveTo>
                  <a:pt x="927980" y="0"/>
                </a:moveTo>
                <a:lnTo>
                  <a:pt x="6455004" y="0"/>
                </a:lnTo>
                <a:lnTo>
                  <a:pt x="5273579" y="6858000"/>
                </a:lnTo>
                <a:lnTo>
                  <a:pt x="0" y="6858000"/>
                </a:lnTo>
                <a:lnTo>
                  <a:pt x="0" y="5386789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F8F870-5B1D-AE76-724B-6DA53F9773FB}"/>
              </a:ext>
            </a:extLst>
          </p:cNvPr>
          <p:cNvSpPr/>
          <p:nvPr/>
        </p:nvSpPr>
        <p:spPr>
          <a:xfrm>
            <a:off x="0" y="0"/>
            <a:ext cx="5524468" cy="6858000"/>
          </a:xfrm>
          <a:custGeom>
            <a:avLst/>
            <a:gdLst>
              <a:gd name="connsiteX0" fmla="*/ 0 w 5524468"/>
              <a:gd name="connsiteY0" fmla="*/ 0 h 6858000"/>
              <a:gd name="connsiteX1" fmla="*/ 5524468 w 5524468"/>
              <a:gd name="connsiteY1" fmla="*/ 0 h 6858000"/>
              <a:gd name="connsiteX2" fmla="*/ 4343043 w 5524468"/>
              <a:gd name="connsiteY2" fmla="*/ 6858000 h 6858000"/>
              <a:gd name="connsiteX3" fmla="*/ 0 w 55244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468" h="6858000">
                <a:moveTo>
                  <a:pt x="0" y="0"/>
                </a:moveTo>
                <a:lnTo>
                  <a:pt x="5524468" y="0"/>
                </a:lnTo>
                <a:lnTo>
                  <a:pt x="43430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587C2FFA-1042-4364-DCFE-7407764DCB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77091" y="1848046"/>
            <a:ext cx="4370377" cy="3161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SignConnect:</a:t>
            </a:r>
            <a:br>
              <a:rPr lang="en" sz="4400" dirty="0">
                <a:solidFill>
                  <a:schemeClr val="bg2">
                    <a:lumMod val="10000"/>
                    <a:lumOff val="90000"/>
                  </a:schemeClr>
                </a:solidFill>
              </a:rPr>
            </a:br>
            <a:r>
              <a:rPr lang="en" sz="44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Sign Language Web Conferencing Tool</a:t>
            </a:r>
            <a:endParaRPr sz="44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C4E3C-383B-B364-9D7F-7A9DFAF6EB62}"/>
              </a:ext>
            </a:extLst>
          </p:cNvPr>
          <p:cNvSpPr txBox="1"/>
          <p:nvPr/>
        </p:nvSpPr>
        <p:spPr>
          <a:xfrm>
            <a:off x="0" y="5599581"/>
            <a:ext cx="3103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Dzeke</a:t>
            </a: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Etornyo</a:t>
            </a: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 Kwame</a:t>
            </a:r>
          </a:p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3030220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A5F42-2661-92D2-039A-F2194170195B}"/>
              </a:ext>
            </a:extLst>
          </p:cNvPr>
          <p:cNvSpPr txBox="1"/>
          <p:nvPr/>
        </p:nvSpPr>
        <p:spPr>
          <a:xfrm>
            <a:off x="3304683" y="5599581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Danso</a:t>
            </a: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 Isaac</a:t>
            </a:r>
          </a:p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3029420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AA6E99-88FD-176E-39D1-8F79117D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3210" y="822042"/>
            <a:ext cx="3195445" cy="261028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00F27AD-D7B5-2C7C-141A-6770C4146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293" y="2392218"/>
            <a:ext cx="3428409" cy="22874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ACC6D6-E771-385B-C11A-5C1795B98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148" y="3287557"/>
            <a:ext cx="2517449" cy="2610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0BF41-63AF-5914-6E97-DE10A1C0F8B7}"/>
              </a:ext>
            </a:extLst>
          </p:cNvPr>
          <p:cNvSpPr txBox="1"/>
          <p:nvPr/>
        </p:nvSpPr>
        <p:spPr>
          <a:xfrm>
            <a:off x="9765772" y="3813848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Health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23487-047A-4066-E24B-D11C8803397A}"/>
              </a:ext>
            </a:extLst>
          </p:cNvPr>
          <p:cNvSpPr txBox="1"/>
          <p:nvPr/>
        </p:nvSpPr>
        <p:spPr>
          <a:xfrm>
            <a:off x="5109490" y="4999182"/>
            <a:ext cx="1670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Education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FFDC3-BEDA-8929-99B4-3DFA241FE5D9}"/>
              </a:ext>
            </a:extLst>
          </p:cNvPr>
          <p:cNvSpPr txBox="1"/>
          <p:nvPr/>
        </p:nvSpPr>
        <p:spPr>
          <a:xfrm>
            <a:off x="574151" y="6164432"/>
            <a:ext cx="283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Social Interaction</a:t>
            </a:r>
          </a:p>
        </p:txBody>
      </p:sp>
    </p:spTree>
    <p:extLst>
      <p:ext uri="{BB962C8B-B14F-4D97-AF65-F5344CB8AC3E}">
        <p14:creationId xmlns:p14="http://schemas.microsoft.com/office/powerpoint/2010/main" val="184304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E09C8-2AD5-D866-35D5-2EFC394B0E71}"/>
              </a:ext>
            </a:extLst>
          </p:cNvPr>
          <p:cNvSpPr txBox="1"/>
          <p:nvPr/>
        </p:nvSpPr>
        <p:spPr>
          <a:xfrm>
            <a:off x="785092" y="2739479"/>
            <a:ext cx="312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Objectives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8B25B7A-CB86-D081-6948-D28F36C39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6624" y="1011165"/>
            <a:ext cx="5492172" cy="55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4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CB25B9-C124-9717-88F3-0C323E0EE8AB}"/>
              </a:ext>
            </a:extLst>
          </p:cNvPr>
          <p:cNvSpPr txBox="1"/>
          <p:nvPr/>
        </p:nvSpPr>
        <p:spPr>
          <a:xfrm>
            <a:off x="494876" y="2059710"/>
            <a:ext cx="4735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Build a user friendly web  conferencing application capable of Sign Language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3953C-A348-309A-552C-1225435126F3}"/>
              </a:ext>
            </a:extLst>
          </p:cNvPr>
          <p:cNvSpPr txBox="1"/>
          <p:nvPr/>
        </p:nvSpPr>
        <p:spPr>
          <a:xfrm>
            <a:off x="1368134" y="814860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w Cen MT" panose="020B0602020104020603" pitchFamily="34" charset="0"/>
              </a:rPr>
              <a:t>General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1075C-001E-0340-3FC5-CCBA241C3D10}"/>
              </a:ext>
            </a:extLst>
          </p:cNvPr>
          <p:cNvSpPr txBox="1"/>
          <p:nvPr/>
        </p:nvSpPr>
        <p:spPr>
          <a:xfrm>
            <a:off x="6474691" y="2059710"/>
            <a:ext cx="5003466" cy="380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Landmark Detection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Posture Detection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Gesture </a:t>
            </a:r>
            <a:r>
              <a:rPr lang="en-US" sz="2800" kern="100" dirty="0"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endParaRPr lang="en-US" sz="2800" kern="100" dirty="0">
              <a:effectLst/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Customizable Avatar Options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for Multiple Languages and Sign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Tw Cen MT" panose="020B06020201040206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C48AA-A6BF-66C7-26D5-698E9FEAB630}"/>
              </a:ext>
            </a:extLst>
          </p:cNvPr>
          <p:cNvSpPr txBox="1"/>
          <p:nvPr/>
        </p:nvSpPr>
        <p:spPr>
          <a:xfrm>
            <a:off x="8525146" y="814860"/>
            <a:ext cx="2109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w Cen MT" panose="020B0602020104020603" pitchFamily="34" charset="0"/>
              </a:rPr>
              <a:t>Specific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CD8CD9-F6FF-6920-5216-D8DFACD6F665}"/>
              </a:ext>
            </a:extLst>
          </p:cNvPr>
          <p:cNvSpPr txBox="1"/>
          <p:nvPr/>
        </p:nvSpPr>
        <p:spPr>
          <a:xfrm>
            <a:off x="4601840" y="184728"/>
            <a:ext cx="29883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u="sng" dirty="0">
                <a:latin typeface="Tw Cen MT" panose="020B0602020104020603" pitchFamily="34" charset="0"/>
              </a:rPr>
              <a:t>Objectives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C509277-D87B-9D46-3E3A-CBC392D0F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843" y="4669850"/>
            <a:ext cx="2177877" cy="218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5E85-999D-E6A8-6A6C-62B073A2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75" y="3310775"/>
            <a:ext cx="2837400" cy="713600"/>
          </a:xfrm>
        </p:spPr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EC4EA6B8-8B09-6085-EC2B-1752087CF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87925" y="28938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 dirty="0">
                <a:latin typeface="Tw Cen MT" panose="020B0602020104020603" pitchFamily="34" charset="0"/>
              </a:rPr>
              <a:t>To revolutionize communication for deaf individuals with others, making it easier and more effective.</a:t>
            </a:r>
            <a:endParaRPr sz="2000" dirty="0">
              <a:latin typeface="Tw Cen MT" panose="020B0602020104020603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latin typeface="Tw Cen MT" panose="020B0602020104020603" pitchFamily="34" charset="0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>
                <a:latin typeface="Tw Cen MT" panose="020B0602020104020603" pitchFamily="34" charset="0"/>
              </a:rPr>
              <a:t>To enable deaf individuals to participate more fully in various aspects of life, such as education, employment, and social interactions.</a:t>
            </a:r>
            <a:endParaRPr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0D6A-3A74-4692-0D1A-FDAFC7496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8" y="2670580"/>
            <a:ext cx="2953616" cy="19756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Related Works Overview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DE355AD-3AE0-2204-3DC4-10E403D47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0782" y="1237673"/>
            <a:ext cx="11956118" cy="55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2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4380F4-2D33-DDBA-5ACB-55632D7E6C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238517"/>
              </p:ext>
            </p:extLst>
          </p:nvPr>
        </p:nvGraphicFramePr>
        <p:xfrm>
          <a:off x="-1" y="435835"/>
          <a:ext cx="12192001" cy="5851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456">
                  <a:extLst>
                    <a:ext uri="{9D8B030D-6E8A-4147-A177-3AD203B41FA5}">
                      <a16:colId xmlns:a16="http://schemas.microsoft.com/office/drawing/2014/main" val="2597339020"/>
                    </a:ext>
                  </a:extLst>
                </a:gridCol>
                <a:gridCol w="2747345">
                  <a:extLst>
                    <a:ext uri="{9D8B030D-6E8A-4147-A177-3AD203B41FA5}">
                      <a16:colId xmlns:a16="http://schemas.microsoft.com/office/drawing/2014/main" val="299129617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4050495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509006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3388402"/>
                    </a:ext>
                  </a:extLst>
                </a:gridCol>
              </a:tblGrid>
              <a:tr h="1995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Metrics/Projects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American Sign Language Recognition Using Deep Learning and Computer Vision.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Indian Sign Language Gesture Recognition Using Image Processing and Deep Learning.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/>
                        <a:t>Deep Learning-Based Approach for Sign Language Gesture Recognition with Efficient Hand Gesture Representation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Bengali Sign Language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69808"/>
                  </a:ext>
                </a:extLst>
              </a:tr>
              <a:tr h="184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Models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Convolutional Neural Networks (CNN) with the Inception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Recurrent Neural Network (RNN) model known as Long Short-Term Memory (LSTM)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multi-layered CNN architecture for static gestures and LSTMs with convolutional kernels for dynamic gestures.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Histogram of Oriented Gradients (HOG) and Convolutional Neural Networks (CNN).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K-Nearest </a:t>
                      </a:r>
                      <a:r>
                        <a:rPr lang="en-US" sz="1200" dirty="0" err="1"/>
                        <a:t>Neighbour</a:t>
                      </a:r>
                      <a:r>
                        <a:rPr lang="en-US" sz="1200" dirty="0"/>
                        <a:t> </a:t>
                      </a:r>
                    </a:p>
                    <a:p>
                      <a:pPr algn="ctr"/>
                      <a:r>
                        <a:rPr lang="en-US" sz="1200" dirty="0" err="1"/>
                        <a:t>Haar</a:t>
                      </a:r>
                      <a:r>
                        <a:rPr lang="en-US" sz="1200" dirty="0"/>
                        <a:t>-like feature based classifier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55832"/>
                  </a:ext>
                </a:extLst>
              </a:tr>
              <a:tr h="10066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Accuracy(%)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99.08 - Indian Sign Language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97.71 - American Sign Language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dirty="0"/>
                        <a:t>94.3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800794"/>
                  </a:ext>
                </a:extLst>
              </a:tr>
              <a:tr h="10066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Limitations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Limited to ASL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Limited to Indian Sign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Worked on static sign language</a:t>
                      </a:r>
                    </a:p>
                    <a:p>
                      <a:pPr algn="ctr"/>
                      <a:r>
                        <a:rPr lang="en-US" sz="1200" dirty="0"/>
                        <a:t>(Pictures)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Recognized only vowels and consonance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485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72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6CA0-321F-15B7-8BA2-CCCCD35A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50" y="3263150"/>
            <a:ext cx="3066000" cy="7136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0B9270A-BE67-99D0-2897-551435A48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577" y="815974"/>
            <a:ext cx="6610348" cy="60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39;p21">
            <a:extLst>
              <a:ext uri="{FF2B5EF4-FFF2-40B4-BE49-F238E27FC236}">
                <a16:creationId xmlns:a16="http://schemas.microsoft.com/office/drawing/2014/main" id="{89E5E71E-44E5-7FE7-929B-CDAE040BCB1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76650" y="1440494"/>
            <a:ext cx="8038050" cy="507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76746D-A9D2-D999-1F9F-8A934F96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750887"/>
            <a:ext cx="3399373" cy="31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4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922AAC-FE39-7A51-0027-60C0A3CC6097}"/>
              </a:ext>
            </a:extLst>
          </p:cNvPr>
          <p:cNvSpPr txBox="1"/>
          <p:nvPr/>
        </p:nvSpPr>
        <p:spPr>
          <a:xfrm>
            <a:off x="236162" y="2919970"/>
            <a:ext cx="32829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Tw Cen MT" panose="020B0602020104020603" pitchFamily="34" charset="0"/>
              </a:rPr>
              <a:t>Block Diagram</a:t>
            </a:r>
          </a:p>
        </p:txBody>
      </p:sp>
      <p:pic>
        <p:nvPicPr>
          <p:cNvPr id="5" name="Google Shape;176;p24">
            <a:extLst>
              <a:ext uri="{FF2B5EF4-FFF2-40B4-BE49-F238E27FC236}">
                <a16:creationId xmlns:a16="http://schemas.microsoft.com/office/drawing/2014/main" id="{FFAF60AE-9253-8E70-D954-208EC092DE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147" y="2368296"/>
            <a:ext cx="9011073" cy="37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1893E-ACDA-9AFA-76ED-A507D5284554}"/>
              </a:ext>
            </a:extLst>
          </p:cNvPr>
          <p:cNvSpPr txBox="1"/>
          <p:nvPr/>
        </p:nvSpPr>
        <p:spPr>
          <a:xfrm>
            <a:off x="5276755" y="1055563"/>
            <a:ext cx="32829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Tw Cen MT" panose="020B0602020104020603" pitchFamily="34" charset="0"/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700975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C559-9E73-3A25-CD98-830F2CAA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15400"/>
            <a:ext cx="2563738" cy="1292578"/>
          </a:xfrm>
        </p:spPr>
        <p:txBody>
          <a:bodyPr>
            <a:noAutofit/>
          </a:bodyPr>
          <a:lstStyle/>
          <a:p>
            <a:r>
              <a:rPr lang="en-US" sz="7200" dirty="0">
                <a:latin typeface="Tw Cen MT" panose="020B0602020104020603" pitchFamily="34" charset="0"/>
              </a:rPr>
              <a:t>UI/UX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DF5C2-EB1C-DABE-8492-2D2BE7315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38" y="721012"/>
            <a:ext cx="9417465" cy="60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2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0CDD873-3560-2391-57DC-4C9064F6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1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0851" y="-929164"/>
            <a:ext cx="18173702" cy="86677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DF6E901-64A2-FFA4-9E45-CB6B62CDCC24}"/>
              </a:ext>
            </a:extLst>
          </p:cNvPr>
          <p:cNvSpPr/>
          <p:nvPr/>
        </p:nvSpPr>
        <p:spPr>
          <a:xfrm>
            <a:off x="4222408" y="1813495"/>
            <a:ext cx="3423331" cy="3382670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E01A2F-F852-73F0-0794-22773266EF47}"/>
              </a:ext>
            </a:extLst>
          </p:cNvPr>
          <p:cNvSpPr/>
          <p:nvPr/>
        </p:nvSpPr>
        <p:spPr>
          <a:xfrm>
            <a:off x="4723293" y="2204020"/>
            <a:ext cx="2421560" cy="260162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D11B3E-3AB6-8D57-FE36-81899BC4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192" y="3011792"/>
            <a:ext cx="2515616" cy="77370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8565B79-E77E-1F43-773C-7840B6A55496}"/>
              </a:ext>
            </a:extLst>
          </p:cNvPr>
          <p:cNvSpPr/>
          <p:nvPr/>
        </p:nvSpPr>
        <p:spPr>
          <a:xfrm>
            <a:off x="3590721" y="1101353"/>
            <a:ext cx="4686704" cy="4942292"/>
          </a:xfrm>
          <a:prstGeom prst="donut">
            <a:avLst>
              <a:gd name="adj" fmla="val 165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31D01A-9E57-8984-6460-EEE50E9D36AF}"/>
              </a:ext>
            </a:extLst>
          </p:cNvPr>
          <p:cNvSpPr/>
          <p:nvPr/>
        </p:nvSpPr>
        <p:spPr>
          <a:xfrm>
            <a:off x="1289495" y="930091"/>
            <a:ext cx="2835861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Tw Cen MT" panose="020B0602020104020603" pitchFamily="34" charset="0"/>
              </a:rPr>
              <a:t>Background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B1F48C-B073-74CA-473B-3554F3EFD399}"/>
              </a:ext>
            </a:extLst>
          </p:cNvPr>
          <p:cNvSpPr/>
          <p:nvPr/>
        </p:nvSpPr>
        <p:spPr>
          <a:xfrm>
            <a:off x="666747" y="2038565"/>
            <a:ext cx="2929031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Tw Cen MT" panose="020B0602020104020603" pitchFamily="34" charset="0"/>
              </a:rPr>
              <a:t>Problem Statement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0B8DCC-2B2B-4E50-635C-76D20A0B93DF}"/>
              </a:ext>
            </a:extLst>
          </p:cNvPr>
          <p:cNvSpPr/>
          <p:nvPr/>
        </p:nvSpPr>
        <p:spPr>
          <a:xfrm>
            <a:off x="171450" y="3159356"/>
            <a:ext cx="3310828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Objectives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D481820-D705-B7E7-FD96-3D2D3FB4C497}"/>
              </a:ext>
            </a:extLst>
          </p:cNvPr>
          <p:cNvSpPr/>
          <p:nvPr/>
        </p:nvSpPr>
        <p:spPr>
          <a:xfrm>
            <a:off x="666747" y="4280147"/>
            <a:ext cx="2741159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Tw Cen MT" panose="020B0602020104020603" pitchFamily="34" charset="0"/>
              </a:rPr>
              <a:t>Significance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42AA3E-136C-5836-B574-F3BCF823841D}"/>
              </a:ext>
            </a:extLst>
          </p:cNvPr>
          <p:cNvSpPr/>
          <p:nvPr/>
        </p:nvSpPr>
        <p:spPr>
          <a:xfrm>
            <a:off x="1289495" y="5400938"/>
            <a:ext cx="2679782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Tw Cen MT" panose="020B0602020104020603" pitchFamily="34" charset="0"/>
              </a:rPr>
              <a:t>Literature Review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4D49E6-255E-D10C-CCBE-5BEB12991B3D}"/>
              </a:ext>
            </a:extLst>
          </p:cNvPr>
          <p:cNvSpPr/>
          <p:nvPr/>
        </p:nvSpPr>
        <p:spPr>
          <a:xfrm>
            <a:off x="7898874" y="5388621"/>
            <a:ext cx="3302525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b="1" dirty="0">
                <a:latin typeface="Tw Cen MT" panose="020B0602020104020603" pitchFamily="34" charset="0"/>
              </a:rPr>
              <a:t>Conclusion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D06893-A973-34FE-4A8B-EEBDAD279382}"/>
              </a:ext>
            </a:extLst>
          </p:cNvPr>
          <p:cNvSpPr/>
          <p:nvPr/>
        </p:nvSpPr>
        <p:spPr>
          <a:xfrm>
            <a:off x="7742796" y="930091"/>
            <a:ext cx="3302524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/>
              <a:t>Methodology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9DD99C5-76A0-01E2-EA43-C769036B1AE2}"/>
              </a:ext>
            </a:extLst>
          </p:cNvPr>
          <p:cNvSpPr/>
          <p:nvPr/>
        </p:nvSpPr>
        <p:spPr>
          <a:xfrm>
            <a:off x="8272367" y="2038565"/>
            <a:ext cx="3191508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latin typeface="Tw Cen MT" panose="020B0602020104020603" pitchFamily="34" charset="0"/>
              </a:rPr>
              <a:t>Tools &amp; Stacks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2292C15-0DA4-1D2F-1690-9CCD04AFA880}"/>
              </a:ext>
            </a:extLst>
          </p:cNvPr>
          <p:cNvSpPr/>
          <p:nvPr/>
        </p:nvSpPr>
        <p:spPr>
          <a:xfrm>
            <a:off x="8385867" y="3157765"/>
            <a:ext cx="3453708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w Cen MT" panose="020B0602020104020603" pitchFamily="34" charset="0"/>
              </a:rPr>
              <a:t>Design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BD8C66-4204-68DA-E7A0-B9C213511C9C}"/>
              </a:ext>
            </a:extLst>
          </p:cNvPr>
          <p:cNvSpPr/>
          <p:nvPr/>
        </p:nvSpPr>
        <p:spPr>
          <a:xfrm>
            <a:off x="8272368" y="4276965"/>
            <a:ext cx="3191508" cy="826286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w Cen MT" panose="020B0602020104020603" pitchFamily="34" charset="0"/>
              </a:rPr>
              <a:t>Timeline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7CF3D4-9413-30A4-A31D-6521A198FD0D}"/>
              </a:ext>
            </a:extLst>
          </p:cNvPr>
          <p:cNvSpPr/>
          <p:nvPr/>
        </p:nvSpPr>
        <p:spPr>
          <a:xfrm>
            <a:off x="3407906" y="1006874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63FFA0-E8AB-E9FC-21C4-0FDC711C58D2}"/>
              </a:ext>
            </a:extLst>
          </p:cNvPr>
          <p:cNvSpPr/>
          <p:nvPr/>
        </p:nvSpPr>
        <p:spPr>
          <a:xfrm>
            <a:off x="2865330" y="2115348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A410D2-51D7-2285-8D2E-BD1293C8C526}"/>
              </a:ext>
            </a:extLst>
          </p:cNvPr>
          <p:cNvSpPr/>
          <p:nvPr/>
        </p:nvSpPr>
        <p:spPr>
          <a:xfrm>
            <a:off x="2729809" y="3227291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D3AC020-395F-3217-6CC4-F7733C7350B0}"/>
              </a:ext>
            </a:extLst>
          </p:cNvPr>
          <p:cNvSpPr/>
          <p:nvPr/>
        </p:nvSpPr>
        <p:spPr>
          <a:xfrm>
            <a:off x="2640894" y="4353748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0B6890-25B6-22E5-E684-78BAA3B02D4C}"/>
              </a:ext>
            </a:extLst>
          </p:cNvPr>
          <p:cNvSpPr/>
          <p:nvPr/>
        </p:nvSpPr>
        <p:spPr>
          <a:xfrm>
            <a:off x="8014655" y="5473675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10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436A86-C9F7-553E-F19E-854942024E59}"/>
              </a:ext>
            </a:extLst>
          </p:cNvPr>
          <p:cNvSpPr/>
          <p:nvPr/>
        </p:nvSpPr>
        <p:spPr>
          <a:xfrm>
            <a:off x="3242139" y="5473675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2C2699D-1CA6-9978-F9A8-49E2FDB78FE6}"/>
              </a:ext>
            </a:extLst>
          </p:cNvPr>
          <p:cNvSpPr/>
          <p:nvPr/>
        </p:nvSpPr>
        <p:spPr>
          <a:xfrm>
            <a:off x="8355753" y="2115348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60242A8-F66D-1140-E033-8FDA80601B96}"/>
              </a:ext>
            </a:extLst>
          </p:cNvPr>
          <p:cNvSpPr/>
          <p:nvPr/>
        </p:nvSpPr>
        <p:spPr>
          <a:xfrm>
            <a:off x="8477066" y="3234548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C75FEA-8688-C782-31F0-EBA5009B928C}"/>
              </a:ext>
            </a:extLst>
          </p:cNvPr>
          <p:cNvSpPr/>
          <p:nvPr/>
        </p:nvSpPr>
        <p:spPr>
          <a:xfrm>
            <a:off x="7829048" y="1006874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F7AD83-223E-33D1-955B-1979C7864D02}"/>
              </a:ext>
            </a:extLst>
          </p:cNvPr>
          <p:cNvSpPr/>
          <p:nvPr/>
        </p:nvSpPr>
        <p:spPr>
          <a:xfrm>
            <a:off x="8355753" y="4337014"/>
            <a:ext cx="633983" cy="67272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9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6B9003-6256-6FD3-62E8-4EC41C6EF8E5}"/>
              </a:ext>
            </a:extLst>
          </p:cNvPr>
          <p:cNvSpPr/>
          <p:nvPr/>
        </p:nvSpPr>
        <p:spPr>
          <a:xfrm>
            <a:off x="4622049" y="1301599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C86201-1336-E1AB-36A6-40DF6E06282F}"/>
              </a:ext>
            </a:extLst>
          </p:cNvPr>
          <p:cNvSpPr/>
          <p:nvPr/>
        </p:nvSpPr>
        <p:spPr>
          <a:xfrm>
            <a:off x="3765052" y="2296976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DBAB97-272A-AC95-09CB-F7FD53E024BD}"/>
              </a:ext>
            </a:extLst>
          </p:cNvPr>
          <p:cNvSpPr/>
          <p:nvPr/>
        </p:nvSpPr>
        <p:spPr>
          <a:xfrm>
            <a:off x="6969721" y="1301599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5E4C32-1957-73ED-16D1-680531151707}"/>
              </a:ext>
            </a:extLst>
          </p:cNvPr>
          <p:cNvSpPr/>
          <p:nvPr/>
        </p:nvSpPr>
        <p:spPr>
          <a:xfrm>
            <a:off x="7852808" y="2296976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F26B5B-3495-011D-B0F9-5032D8679C84}"/>
              </a:ext>
            </a:extLst>
          </p:cNvPr>
          <p:cNvSpPr/>
          <p:nvPr/>
        </p:nvSpPr>
        <p:spPr>
          <a:xfrm>
            <a:off x="3482027" y="3351394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72EFEC-64B2-84EC-BE86-A83B12470217}"/>
              </a:ext>
            </a:extLst>
          </p:cNvPr>
          <p:cNvSpPr/>
          <p:nvPr/>
        </p:nvSpPr>
        <p:spPr>
          <a:xfrm>
            <a:off x="3723749" y="4519938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D646A1-3D37-D242-70DC-21EDA24EFBBE}"/>
              </a:ext>
            </a:extLst>
          </p:cNvPr>
          <p:cNvSpPr/>
          <p:nvPr/>
        </p:nvSpPr>
        <p:spPr>
          <a:xfrm>
            <a:off x="8102842" y="3351394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85355A-6329-5BA2-8829-CD266A3382B7}"/>
              </a:ext>
            </a:extLst>
          </p:cNvPr>
          <p:cNvSpPr/>
          <p:nvPr/>
        </p:nvSpPr>
        <p:spPr>
          <a:xfrm>
            <a:off x="7850290" y="4541151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A9A6F40-27D7-9395-0EF8-F64598E59045}"/>
              </a:ext>
            </a:extLst>
          </p:cNvPr>
          <p:cNvSpPr/>
          <p:nvPr/>
        </p:nvSpPr>
        <p:spPr>
          <a:xfrm>
            <a:off x="7045809" y="5503164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EEAF72-BA03-BD86-A4A6-BDECD68E510A}"/>
              </a:ext>
            </a:extLst>
          </p:cNvPr>
          <p:cNvSpPr/>
          <p:nvPr/>
        </p:nvSpPr>
        <p:spPr>
          <a:xfrm>
            <a:off x="4656473" y="5503164"/>
            <a:ext cx="283025" cy="306871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073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E0E85E-4967-E43C-A9E5-6D11E2709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9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942" y="-1319916"/>
            <a:ext cx="18020231" cy="8606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20A03F2-4794-DE64-8E73-33B65B5C614D}"/>
              </a:ext>
            </a:extLst>
          </p:cNvPr>
          <p:cNvSpPr/>
          <p:nvPr/>
        </p:nvSpPr>
        <p:spPr>
          <a:xfrm>
            <a:off x="495121" y="1540852"/>
            <a:ext cx="3833448" cy="3776296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3384AC-000B-1ABC-9EF8-9BF05C028E94}"/>
              </a:ext>
            </a:extLst>
          </p:cNvPr>
          <p:cNvSpPr/>
          <p:nvPr/>
        </p:nvSpPr>
        <p:spPr>
          <a:xfrm>
            <a:off x="942674" y="1905000"/>
            <a:ext cx="2938343" cy="2917581"/>
          </a:xfrm>
          <a:prstGeom prst="ellipse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3F78467-07F1-F823-B3F4-7EC120D32DF7}"/>
              </a:ext>
            </a:extLst>
          </p:cNvPr>
          <p:cNvSpPr/>
          <p:nvPr/>
        </p:nvSpPr>
        <p:spPr>
          <a:xfrm>
            <a:off x="2365129" y="252267"/>
            <a:ext cx="3347563" cy="6353464"/>
          </a:xfrm>
          <a:custGeom>
            <a:avLst/>
            <a:gdLst>
              <a:gd name="connsiteX0" fmla="*/ 46717 w 3347563"/>
              <a:gd name="connsiteY0" fmla="*/ 0 h 6353464"/>
              <a:gd name="connsiteX1" fmla="*/ 3347563 w 3347563"/>
              <a:gd name="connsiteY1" fmla="*/ 3176732 h 6353464"/>
              <a:gd name="connsiteX2" fmla="*/ 46717 w 3347563"/>
              <a:gd name="connsiteY2" fmla="*/ 6353464 h 6353464"/>
              <a:gd name="connsiteX3" fmla="*/ 0 w 3347563"/>
              <a:gd name="connsiteY3" fmla="*/ 6352327 h 6353464"/>
              <a:gd name="connsiteX4" fmla="*/ 0 w 3347563"/>
              <a:gd name="connsiteY4" fmla="*/ 6282185 h 6353464"/>
              <a:gd name="connsiteX5" fmla="*/ 46716 w 3347563"/>
              <a:gd name="connsiteY5" fmla="*/ 6283321 h 6353464"/>
              <a:gd name="connsiteX6" fmla="*/ 3277419 w 3347563"/>
              <a:gd name="connsiteY6" fmla="*/ 3176732 h 6353464"/>
              <a:gd name="connsiteX7" fmla="*/ 46716 w 3347563"/>
              <a:gd name="connsiteY7" fmla="*/ 70143 h 6353464"/>
              <a:gd name="connsiteX8" fmla="*/ 0 w 3347563"/>
              <a:gd name="connsiteY8" fmla="*/ 71279 h 6353464"/>
              <a:gd name="connsiteX9" fmla="*/ 0 w 3347563"/>
              <a:gd name="connsiteY9" fmla="*/ 1137 h 635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7563" h="6353464">
                <a:moveTo>
                  <a:pt x="46717" y="0"/>
                </a:moveTo>
                <a:cubicBezTo>
                  <a:pt x="1869724" y="0"/>
                  <a:pt x="3347563" y="1422271"/>
                  <a:pt x="3347563" y="3176732"/>
                </a:cubicBezTo>
                <a:cubicBezTo>
                  <a:pt x="3347563" y="4931193"/>
                  <a:pt x="1869724" y="6353464"/>
                  <a:pt x="46717" y="6353464"/>
                </a:cubicBezTo>
                <a:lnTo>
                  <a:pt x="0" y="6352327"/>
                </a:lnTo>
                <a:lnTo>
                  <a:pt x="0" y="6282185"/>
                </a:lnTo>
                <a:lnTo>
                  <a:pt x="46716" y="6283321"/>
                </a:lnTo>
                <a:cubicBezTo>
                  <a:pt x="1830984" y="6283321"/>
                  <a:pt x="3277419" y="4892454"/>
                  <a:pt x="3277419" y="3176732"/>
                </a:cubicBezTo>
                <a:cubicBezTo>
                  <a:pt x="3277419" y="1461010"/>
                  <a:pt x="1830984" y="70143"/>
                  <a:pt x="46716" y="70143"/>
                </a:cubicBezTo>
                <a:lnTo>
                  <a:pt x="0" y="71279"/>
                </a:lnTo>
                <a:lnTo>
                  <a:pt x="0" y="113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741D69-CA70-3E29-81E2-B7019930C4CE}"/>
              </a:ext>
            </a:extLst>
          </p:cNvPr>
          <p:cNvSpPr/>
          <p:nvPr/>
        </p:nvSpPr>
        <p:spPr>
          <a:xfrm>
            <a:off x="3696439" y="419357"/>
            <a:ext cx="369154" cy="3465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59B8F40-FBAD-9B82-3116-EFE73B3A5766}"/>
              </a:ext>
            </a:extLst>
          </p:cNvPr>
          <p:cNvSpPr/>
          <p:nvPr/>
        </p:nvSpPr>
        <p:spPr>
          <a:xfrm>
            <a:off x="4993293" y="1571800"/>
            <a:ext cx="369154" cy="3465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6D9B33D-7029-5689-D10B-492A94020B4A}"/>
              </a:ext>
            </a:extLst>
          </p:cNvPr>
          <p:cNvSpPr/>
          <p:nvPr/>
        </p:nvSpPr>
        <p:spPr>
          <a:xfrm>
            <a:off x="5471563" y="3190514"/>
            <a:ext cx="369154" cy="3465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9B9B2A-4300-E72F-53E0-6448FCBC3E8D}"/>
              </a:ext>
            </a:extLst>
          </p:cNvPr>
          <p:cNvSpPr/>
          <p:nvPr/>
        </p:nvSpPr>
        <p:spPr>
          <a:xfrm>
            <a:off x="4988165" y="4939650"/>
            <a:ext cx="369154" cy="3465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5A923E-1A83-4333-05E3-BF10B5D7680E}"/>
              </a:ext>
            </a:extLst>
          </p:cNvPr>
          <p:cNvSpPr/>
          <p:nvPr/>
        </p:nvSpPr>
        <p:spPr>
          <a:xfrm>
            <a:off x="3696439" y="6048213"/>
            <a:ext cx="369154" cy="3465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2C2FF76-59D3-2E5C-91F1-441238103D63}"/>
              </a:ext>
            </a:extLst>
          </p:cNvPr>
          <p:cNvSpPr/>
          <p:nvPr/>
        </p:nvSpPr>
        <p:spPr>
          <a:xfrm>
            <a:off x="4699558" y="85747"/>
            <a:ext cx="5766283" cy="1013770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456D1E-6E86-D183-A2D0-64759B673728}"/>
              </a:ext>
            </a:extLst>
          </p:cNvPr>
          <p:cNvSpPr/>
          <p:nvPr/>
        </p:nvSpPr>
        <p:spPr>
          <a:xfrm>
            <a:off x="4849848" y="192806"/>
            <a:ext cx="862844" cy="7996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61363FA-B76C-A697-D7D2-0EBA4A0789F7}"/>
              </a:ext>
            </a:extLst>
          </p:cNvPr>
          <p:cNvSpPr/>
          <p:nvPr/>
        </p:nvSpPr>
        <p:spPr>
          <a:xfrm>
            <a:off x="5712692" y="1289704"/>
            <a:ext cx="5766283" cy="1013770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70B815-1448-E5C5-0AE7-B0D646440F9A}"/>
              </a:ext>
            </a:extLst>
          </p:cNvPr>
          <p:cNvSpPr/>
          <p:nvPr/>
        </p:nvSpPr>
        <p:spPr>
          <a:xfrm>
            <a:off x="5862982" y="1396763"/>
            <a:ext cx="862844" cy="7996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8E101C7-E0B5-D361-0609-8DD2729E0CBD}"/>
              </a:ext>
            </a:extLst>
          </p:cNvPr>
          <p:cNvSpPr/>
          <p:nvPr/>
        </p:nvSpPr>
        <p:spPr>
          <a:xfrm>
            <a:off x="6130426" y="2922115"/>
            <a:ext cx="5766283" cy="1013770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288D654-D57C-9D4C-C07A-9ECFE8AC1385}"/>
              </a:ext>
            </a:extLst>
          </p:cNvPr>
          <p:cNvSpPr/>
          <p:nvPr/>
        </p:nvSpPr>
        <p:spPr>
          <a:xfrm>
            <a:off x="6280716" y="3029174"/>
            <a:ext cx="862844" cy="7996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07E6A13-CA8A-8620-A93E-346ED789858A}"/>
              </a:ext>
            </a:extLst>
          </p:cNvPr>
          <p:cNvSpPr/>
          <p:nvPr/>
        </p:nvSpPr>
        <p:spPr>
          <a:xfrm>
            <a:off x="5712692" y="4614292"/>
            <a:ext cx="5766283" cy="1013770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288027-F7E0-23D7-729E-30389807E9E8}"/>
              </a:ext>
            </a:extLst>
          </p:cNvPr>
          <p:cNvSpPr/>
          <p:nvPr/>
        </p:nvSpPr>
        <p:spPr>
          <a:xfrm>
            <a:off x="5862982" y="4721351"/>
            <a:ext cx="862844" cy="7996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D63613-765F-DD2C-DEFC-BE1D56C60D80}"/>
              </a:ext>
            </a:extLst>
          </p:cNvPr>
          <p:cNvSpPr/>
          <p:nvPr/>
        </p:nvSpPr>
        <p:spPr>
          <a:xfrm>
            <a:off x="4699558" y="5873216"/>
            <a:ext cx="5766283" cy="1013770"/>
          </a:xfrm>
          <a:prstGeom prst="roundRect">
            <a:avLst>
              <a:gd name="adj" fmla="val 50000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B671E63-62EF-6BD5-4814-A8B7AE9D17DC}"/>
              </a:ext>
            </a:extLst>
          </p:cNvPr>
          <p:cNvSpPr/>
          <p:nvPr/>
        </p:nvSpPr>
        <p:spPr>
          <a:xfrm>
            <a:off x="4849848" y="5980275"/>
            <a:ext cx="862844" cy="7996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oogle Shape;161;p23">
            <a:extLst>
              <a:ext uri="{FF2B5EF4-FFF2-40B4-BE49-F238E27FC236}">
                <a16:creationId xmlns:a16="http://schemas.microsoft.com/office/drawing/2014/main" id="{F7187605-1DE3-0670-8D9D-58FF450843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104" y="216912"/>
            <a:ext cx="794332" cy="75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A961647-42D4-A6C8-7056-5B2FE2104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17" y="1344671"/>
            <a:ext cx="923990" cy="923990"/>
          </a:xfrm>
          <a:prstGeom prst="rect">
            <a:avLst/>
          </a:prstGeom>
        </p:spPr>
      </p:pic>
      <p:pic>
        <p:nvPicPr>
          <p:cNvPr id="49" name="Google Shape;165;p23">
            <a:extLst>
              <a:ext uri="{FF2B5EF4-FFF2-40B4-BE49-F238E27FC236}">
                <a16:creationId xmlns:a16="http://schemas.microsoft.com/office/drawing/2014/main" id="{9475D624-FECE-361C-2AD3-FAFE4DF8204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294404" y="3010509"/>
            <a:ext cx="862844" cy="79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7;p23">
            <a:extLst>
              <a:ext uri="{FF2B5EF4-FFF2-40B4-BE49-F238E27FC236}">
                <a16:creationId xmlns:a16="http://schemas.microsoft.com/office/drawing/2014/main" id="{09115F3C-6BC0-1A58-5DDD-CCADDFE4619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956294" y="4794657"/>
            <a:ext cx="727014" cy="65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0A816B-D140-9E1F-6070-3E0196C0E5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97" y="5912352"/>
            <a:ext cx="932497" cy="93249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60F8868-9B07-0A5B-3E74-33E630665B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31" y="2778239"/>
            <a:ext cx="1154995" cy="1126120"/>
          </a:xfrm>
          <a:prstGeom prst="rect">
            <a:avLst/>
          </a:prstGeom>
        </p:spPr>
      </p:pic>
      <p:sp>
        <p:nvSpPr>
          <p:cNvPr id="57" name="Title 56">
            <a:extLst>
              <a:ext uri="{FF2B5EF4-FFF2-40B4-BE49-F238E27FC236}">
                <a16:creationId xmlns:a16="http://schemas.microsoft.com/office/drawing/2014/main" id="{49090A8B-8381-1BB8-F6E5-33451D9B6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182" y="1458497"/>
            <a:ext cx="1425900" cy="696337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58" name="Title 56">
            <a:extLst>
              <a:ext uri="{FF2B5EF4-FFF2-40B4-BE49-F238E27FC236}">
                <a16:creationId xmlns:a16="http://schemas.microsoft.com/office/drawing/2014/main" id="{E362A585-4B1E-F991-A047-A44FAF5F12B2}"/>
              </a:ext>
            </a:extLst>
          </p:cNvPr>
          <p:cNvSpPr txBox="1">
            <a:spLocks/>
          </p:cNvSpPr>
          <p:nvPr/>
        </p:nvSpPr>
        <p:spPr>
          <a:xfrm>
            <a:off x="5840717" y="265213"/>
            <a:ext cx="1425900" cy="69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React</a:t>
            </a:r>
          </a:p>
        </p:txBody>
      </p:sp>
      <p:sp>
        <p:nvSpPr>
          <p:cNvPr id="59" name="Title 56">
            <a:extLst>
              <a:ext uri="{FF2B5EF4-FFF2-40B4-BE49-F238E27FC236}">
                <a16:creationId xmlns:a16="http://schemas.microsoft.com/office/drawing/2014/main" id="{D3C9CEC0-0506-91EA-1A1D-0642D85C8105}"/>
              </a:ext>
            </a:extLst>
          </p:cNvPr>
          <p:cNvSpPr txBox="1">
            <a:spLocks/>
          </p:cNvSpPr>
          <p:nvPr/>
        </p:nvSpPr>
        <p:spPr>
          <a:xfrm>
            <a:off x="7446956" y="3097098"/>
            <a:ext cx="1900243" cy="69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MongoDB</a:t>
            </a:r>
          </a:p>
        </p:txBody>
      </p:sp>
      <p:sp>
        <p:nvSpPr>
          <p:cNvPr id="60" name="Title 56">
            <a:extLst>
              <a:ext uri="{FF2B5EF4-FFF2-40B4-BE49-F238E27FC236}">
                <a16:creationId xmlns:a16="http://schemas.microsoft.com/office/drawing/2014/main" id="{B0C2E102-C60D-8B00-9448-C4283AA3BB4D}"/>
              </a:ext>
            </a:extLst>
          </p:cNvPr>
          <p:cNvSpPr txBox="1">
            <a:spLocks/>
          </p:cNvSpPr>
          <p:nvPr/>
        </p:nvSpPr>
        <p:spPr>
          <a:xfrm>
            <a:off x="6908965" y="4787922"/>
            <a:ext cx="1425900" cy="69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Figma</a:t>
            </a:r>
          </a:p>
        </p:txBody>
      </p:sp>
      <p:sp>
        <p:nvSpPr>
          <p:cNvPr id="61" name="Title 56">
            <a:extLst>
              <a:ext uri="{FF2B5EF4-FFF2-40B4-BE49-F238E27FC236}">
                <a16:creationId xmlns:a16="http://schemas.microsoft.com/office/drawing/2014/main" id="{00E5E617-DE0D-6CDC-CB12-DFA8A8DA9C97}"/>
              </a:ext>
            </a:extLst>
          </p:cNvPr>
          <p:cNvSpPr txBox="1">
            <a:spLocks/>
          </p:cNvSpPr>
          <p:nvPr/>
        </p:nvSpPr>
        <p:spPr>
          <a:xfrm>
            <a:off x="5982422" y="6081406"/>
            <a:ext cx="1425900" cy="69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8896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7AE11-AD1E-6522-45C4-86EB7C76B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22221" r="1250" b="18611"/>
          <a:stretch/>
        </p:blipFill>
        <p:spPr>
          <a:xfrm>
            <a:off x="28574" y="1200149"/>
            <a:ext cx="12163425" cy="47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2FAB-453E-CEE5-EAFC-761E7CAD8AE3}"/>
              </a:ext>
            </a:extLst>
          </p:cNvPr>
          <p:cNvSpPr txBox="1">
            <a:spLocks/>
          </p:cNvSpPr>
          <p:nvPr/>
        </p:nvSpPr>
        <p:spPr>
          <a:xfrm>
            <a:off x="664951" y="3202439"/>
            <a:ext cx="2727729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Conclusion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8924945-64A9-C32A-6F97-DB8502FCF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6879" y="1620736"/>
            <a:ext cx="5323808" cy="49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7E0D08-0047-0F5B-65E9-D5D78D457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986843"/>
            <a:ext cx="4727391" cy="4772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C30C4-4844-6BAB-5256-33855A7B05AF}"/>
              </a:ext>
            </a:extLst>
          </p:cNvPr>
          <p:cNvSpPr txBox="1"/>
          <p:nvPr/>
        </p:nvSpPr>
        <p:spPr>
          <a:xfrm>
            <a:off x="614852" y="2936557"/>
            <a:ext cx="382989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>
                <a:latin typeface="Tw Cen MT" panose="020B0602020104020603" pitchFamily="34" charset="0"/>
              </a:rPr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5AA07-EC61-80A8-46B8-99DB16EA8317}"/>
              </a:ext>
            </a:extLst>
          </p:cNvPr>
          <p:cNvSpPr txBox="1"/>
          <p:nvPr/>
        </p:nvSpPr>
        <p:spPr>
          <a:xfrm>
            <a:off x="6089403" y="5871157"/>
            <a:ext cx="4733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w Cen MT" panose="020B0602020104020603" pitchFamily="34" charset="0"/>
              </a:rPr>
              <a:t>Global Community</a:t>
            </a:r>
          </a:p>
        </p:txBody>
      </p:sp>
    </p:spTree>
    <p:extLst>
      <p:ext uri="{BB962C8B-B14F-4D97-AF65-F5344CB8AC3E}">
        <p14:creationId xmlns:p14="http://schemas.microsoft.com/office/powerpoint/2010/main" val="407637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362DA8D-8C19-48C2-9A50-0D6783785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4375" y="994184"/>
            <a:ext cx="2661299" cy="1488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B207D85-1672-7A62-6AFC-54095ECA2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533" y="2482385"/>
            <a:ext cx="2364158" cy="19994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89947D0-9179-CC5D-5EBD-E9A6A5A45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3239" y="3408668"/>
            <a:ext cx="2320539" cy="2356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3BD4E-7F6E-E9AB-067F-24481A98DF40}"/>
              </a:ext>
            </a:extLst>
          </p:cNvPr>
          <p:cNvSpPr txBox="1"/>
          <p:nvPr/>
        </p:nvSpPr>
        <p:spPr>
          <a:xfrm>
            <a:off x="4553117" y="2735951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Calls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7328B-9E0B-3D64-7903-2DA93E87F622}"/>
              </a:ext>
            </a:extLst>
          </p:cNvPr>
          <p:cNvSpPr txBox="1"/>
          <p:nvPr/>
        </p:nvSpPr>
        <p:spPr>
          <a:xfrm>
            <a:off x="1140187" y="4992629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A9DD0-DD7D-A4A2-9587-088976E65045}"/>
              </a:ext>
            </a:extLst>
          </p:cNvPr>
          <p:cNvSpPr txBox="1"/>
          <p:nvPr/>
        </p:nvSpPr>
        <p:spPr>
          <a:xfrm>
            <a:off x="4633016" y="621367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Email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2E6DF99-ED0D-3221-FEA0-7A3E1366C6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7685" y="740743"/>
            <a:ext cx="5578764" cy="5123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F068E0-E572-C43D-669E-1BC6A004F6AB}"/>
              </a:ext>
            </a:extLst>
          </p:cNvPr>
          <p:cNvSpPr txBox="1"/>
          <p:nvPr/>
        </p:nvSpPr>
        <p:spPr>
          <a:xfrm>
            <a:off x="8144142" y="5863816"/>
            <a:ext cx="2632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Digital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28348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EE2EB72-C715-F299-B239-D9C1B4BA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37" y="2811566"/>
            <a:ext cx="3311980" cy="327682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A71AE03-0D7C-74FA-85B6-C564DAE69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2431" y="1202218"/>
            <a:ext cx="4015477" cy="2575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7CE58C-98F2-25F2-D5CF-F2FC0FF21CB3}"/>
              </a:ext>
            </a:extLst>
          </p:cNvPr>
          <p:cNvSpPr txBox="1"/>
          <p:nvPr/>
        </p:nvSpPr>
        <p:spPr>
          <a:xfrm>
            <a:off x="700754" y="3025211"/>
            <a:ext cx="2246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0"/>
              </a:rPr>
              <a:t>Video Conferences</a:t>
            </a:r>
          </a:p>
        </p:txBody>
      </p:sp>
    </p:spTree>
    <p:extLst>
      <p:ext uri="{BB962C8B-B14F-4D97-AF65-F5344CB8AC3E}">
        <p14:creationId xmlns:p14="http://schemas.microsoft.com/office/powerpoint/2010/main" val="238057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AD9BA-5289-3C3D-FB6D-5CCD1FCC3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5" y="1311563"/>
            <a:ext cx="2117437" cy="211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2A257-A209-A813-646F-51573464C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626" y="1311562"/>
            <a:ext cx="2117437" cy="2117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9A8DC-98BF-CA8C-ACA0-059F1C624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32" y="1543628"/>
            <a:ext cx="4107877" cy="4107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FDA00-43CF-26A5-059A-A18EAEA3A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18" y="4024746"/>
            <a:ext cx="3043382" cy="3043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8DAE6-721F-C1B3-F688-CAC0C9A04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09" y="4529245"/>
            <a:ext cx="2244519" cy="22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F4299E4-061A-5672-3771-000B6634D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2400" y="2131847"/>
            <a:ext cx="4098346" cy="3781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6BC1E-5E78-51A6-41B5-BAF630833A16}"/>
              </a:ext>
            </a:extLst>
          </p:cNvPr>
          <p:cNvSpPr txBox="1"/>
          <p:nvPr/>
        </p:nvSpPr>
        <p:spPr>
          <a:xfrm>
            <a:off x="275795" y="2827191"/>
            <a:ext cx="46297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0"/>
              </a:rPr>
              <a:t>Deaf and Hard-of-Hearing</a:t>
            </a:r>
          </a:p>
          <a:p>
            <a:pPr algn="ctr"/>
            <a:r>
              <a:rPr lang="en-US" sz="3200" b="1" dirty="0">
                <a:latin typeface="Tw Cen MT" panose="020B0602020104020603" pitchFamily="34" charset="0"/>
              </a:rPr>
              <a:t>(DHH) Community</a:t>
            </a:r>
          </a:p>
        </p:txBody>
      </p:sp>
    </p:spTree>
    <p:extLst>
      <p:ext uri="{BB962C8B-B14F-4D97-AF65-F5344CB8AC3E}">
        <p14:creationId xmlns:p14="http://schemas.microsoft.com/office/powerpoint/2010/main" val="114102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C57BD57-B559-E4DB-AB0C-185C06BB5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1300" y="4543440"/>
            <a:ext cx="2422421" cy="2235281"/>
          </a:xfrm>
          <a:prstGeom prst="rect">
            <a:avLst/>
          </a:prstGeom>
        </p:spPr>
      </p:pic>
      <p:pic>
        <p:nvPicPr>
          <p:cNvPr id="2" name="Google Shape;236;p30">
            <a:extLst>
              <a:ext uri="{FF2B5EF4-FFF2-40B4-BE49-F238E27FC236}">
                <a16:creationId xmlns:a16="http://schemas.microsoft.com/office/drawing/2014/main" id="{9AEB07C5-4946-82F1-CB85-FB076A577A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0700" y="1154546"/>
            <a:ext cx="6207814" cy="54113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22AAC-FE39-7A51-0027-60C0A3CC6097}"/>
              </a:ext>
            </a:extLst>
          </p:cNvPr>
          <p:cNvSpPr txBox="1"/>
          <p:nvPr/>
        </p:nvSpPr>
        <p:spPr>
          <a:xfrm>
            <a:off x="1192672" y="2459504"/>
            <a:ext cx="32829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Tw Cen MT" panose="020B0602020104020603" pitchFamily="34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494D1-2BB4-F513-BFE7-DFCA3D13F73C}"/>
              </a:ext>
            </a:extLst>
          </p:cNvPr>
          <p:cNvSpPr txBox="1"/>
          <p:nvPr/>
        </p:nvSpPr>
        <p:spPr>
          <a:xfrm>
            <a:off x="6120214" y="2727558"/>
            <a:ext cx="457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There are no known video conferencing applications which are friendly to the DHH Community</a:t>
            </a:r>
          </a:p>
        </p:txBody>
      </p:sp>
    </p:spTree>
    <p:extLst>
      <p:ext uri="{BB962C8B-B14F-4D97-AF65-F5344CB8AC3E}">
        <p14:creationId xmlns:p14="http://schemas.microsoft.com/office/powerpoint/2010/main" val="351444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DACAA-A4B3-A4C7-48DF-BE6BBC43D5BC}"/>
              </a:ext>
            </a:extLst>
          </p:cNvPr>
          <p:cNvSpPr txBox="1"/>
          <p:nvPr/>
        </p:nvSpPr>
        <p:spPr>
          <a:xfrm>
            <a:off x="104429" y="2957278"/>
            <a:ext cx="2914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w Cen MT" panose="020B0602020104020603" pitchFamily="34" charset="0"/>
              </a:rPr>
              <a:t>Inspiration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F2581-C853-D2F3-6085-59F75648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09" y="1334688"/>
            <a:ext cx="9161465" cy="51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4085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9BCD137-6760-4989-AD75-4D16860FEB8D}" vid="{99C4A92B-33E7-4781-9656-E5345139B2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308</Words>
  <Application>Microsoft Office PowerPoint</Application>
  <PresentationFormat>Widescreen</PresentationFormat>
  <Paragraphs>93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Lato</vt:lpstr>
      <vt:lpstr>Raleway</vt:lpstr>
      <vt:lpstr>Tw Cen MT</vt:lpstr>
      <vt:lpstr>Theme1</vt:lpstr>
      <vt:lpstr>SignConnect: Sign Language Web Conferencing Tool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Significance</vt:lpstr>
      <vt:lpstr>Related Works Overview</vt:lpstr>
      <vt:lpstr>PowerPoint Presentation</vt:lpstr>
      <vt:lpstr>Methodology</vt:lpstr>
      <vt:lpstr>PowerPoint Presentation</vt:lpstr>
      <vt:lpstr>PowerPoint Presentation</vt:lpstr>
      <vt:lpstr>UI/UX</vt:lpstr>
      <vt:lpstr>Python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ETORNYO DZEKE</dc:creator>
  <cp:lastModifiedBy>ETORNYO DZEKE</cp:lastModifiedBy>
  <cp:revision>89</cp:revision>
  <dcterms:created xsi:type="dcterms:W3CDTF">2024-03-29T20:17:47Z</dcterms:created>
  <dcterms:modified xsi:type="dcterms:W3CDTF">2024-04-03T10:15:10Z</dcterms:modified>
</cp:coreProperties>
</file>